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0"/>
  </p:notes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6" r:id="rId16"/>
    <p:sldId id="277" r:id="rId17"/>
    <p:sldId id="278" r:id="rId18"/>
    <p:sldId id="286" r:id="rId19"/>
    <p:sldId id="289" r:id="rId20"/>
    <p:sldId id="287" r:id="rId21"/>
    <p:sldId id="288" r:id="rId22"/>
    <p:sldId id="290" r:id="rId23"/>
    <p:sldId id="291" r:id="rId24"/>
    <p:sldId id="293" r:id="rId25"/>
    <p:sldId id="301" r:id="rId26"/>
    <p:sldId id="294" r:id="rId27"/>
    <p:sldId id="295" r:id="rId28"/>
    <p:sldId id="302" r:id="rId29"/>
    <p:sldId id="296" r:id="rId30"/>
    <p:sldId id="297" r:id="rId31"/>
    <p:sldId id="298" r:id="rId32"/>
    <p:sldId id="299" r:id="rId33"/>
    <p:sldId id="300" r:id="rId34"/>
    <p:sldId id="303" r:id="rId35"/>
    <p:sldId id="408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27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7" r:id="rId84"/>
    <p:sldId id="358" r:id="rId85"/>
    <p:sldId id="359" r:id="rId86"/>
    <p:sldId id="360" r:id="rId87"/>
    <p:sldId id="361" r:id="rId88"/>
    <p:sldId id="352" r:id="rId89"/>
    <p:sldId id="353" r:id="rId90"/>
    <p:sldId id="354" r:id="rId91"/>
    <p:sldId id="355" r:id="rId92"/>
    <p:sldId id="356" r:id="rId93"/>
    <p:sldId id="362" r:id="rId94"/>
    <p:sldId id="363" r:id="rId95"/>
    <p:sldId id="364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0" r:id="rId112"/>
    <p:sldId id="381" r:id="rId113"/>
    <p:sldId id="382" r:id="rId114"/>
    <p:sldId id="383" r:id="rId115"/>
    <p:sldId id="384" r:id="rId116"/>
    <p:sldId id="385" r:id="rId117"/>
    <p:sldId id="386" r:id="rId118"/>
    <p:sldId id="387" r:id="rId119"/>
    <p:sldId id="388" r:id="rId120"/>
    <p:sldId id="389" r:id="rId121"/>
    <p:sldId id="390" r:id="rId122"/>
    <p:sldId id="391" r:id="rId123"/>
    <p:sldId id="392" r:id="rId124"/>
    <p:sldId id="393" r:id="rId125"/>
    <p:sldId id="394" r:id="rId126"/>
    <p:sldId id="395" r:id="rId127"/>
    <p:sldId id="396" r:id="rId128"/>
    <p:sldId id="397" r:id="rId129"/>
    <p:sldId id="398" r:id="rId130"/>
    <p:sldId id="400" r:id="rId131"/>
    <p:sldId id="399" r:id="rId132"/>
    <p:sldId id="401" r:id="rId133"/>
    <p:sldId id="402" r:id="rId134"/>
    <p:sldId id="403" r:id="rId135"/>
    <p:sldId id="404" r:id="rId136"/>
    <p:sldId id="405" r:id="rId137"/>
    <p:sldId id="406" r:id="rId138"/>
    <p:sldId id="407" r:id="rId1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98" autoAdjust="0"/>
    <p:restoredTop sz="95142" autoAdjust="0"/>
  </p:normalViewPr>
  <p:slideViewPr>
    <p:cSldViewPr snapToGrid="0">
      <p:cViewPr varScale="1">
        <p:scale>
          <a:sx n="100" d="100"/>
          <a:sy n="100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13T04:24:09.6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8343 15699 0,'-17'0'47,"-1"0"-31,18-18-16,-18 18 16,18-18-16,-17 18 15,-1 0 1,0 0-16,1 0 15,17-17-15,-18 17 16,0 0-16,18-18 0,-17 18 31,-1 0-15,1 0-16,-1 0 31,0 0-31,1 0 63,-1 0-48,0 0 1,1 0 15,-1 0-15,0 0-1,1 0 32,-1 0-31,0 0-16,18 18 0,-17-18 0,-1 0 16,1 0-16,17 17 0,-18 1 0,0-18 0,18 18 0,-17-18 15,-1 0-15,18 17 0,-18-17 0,18 18 0,-17-18 16,-1 0-16,0 18 0,18-1 15,-17-17-15,17 18 0,-18-18 0,18 17 16,-17-17-16,17 18 0,-18-18 0,0 0 16,18 18-1,0-1-15,-17-17 0,17 18 63,17-18-48,1 0-15,-18 18 0,18-18 16,-18 17-16,17-17 16,1 0-16,-18 18 0,0 0 15,35-18-15,-17 0 0,-18 17 16,17-17-16,-17 18 0,18-18 16,0 0-16,-1 0 15,-17 17-15,18-17 16,0 0 31,-1 0-32,1-17-15,-1-1 0,1 18 16,-18-17-16,18-1 0,-1 18 16,-17-18-16,0 1 0,0-1 0,18-17 0,0 17 15,-18 0-15,0 1 0,0-1 0,0 1 0,0-1 0,0 0 0,0 1 0,17-1 16,-17 0-16,0 1 0,0-1 0,0 0 0,0 1 0,0-1 0,0 0 15,0 1-15,0-1 0,0 1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4" units="1/cm"/>
          <inkml:channelProperty channel="Y" name="resolution" value="46.95652" units="1/cm"/>
          <inkml:channelProperty channel="T" name="resolution" value="1" units="1/dev"/>
        </inkml:channelProperties>
      </inkml:inkSource>
      <inkml:timestamp xml:id="ts0" timeString="2020-04-13T04:32:28.72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7655 15893 0,'0'17'94,"0"1"-94,0 0 0,0-1 0,0 1 0,0-1 0,0 19 0,0-19 16,-17 1-16,17 70 0,-18-88 0,18 18 0,0-1 15,0 1-15,0 0 0,-18 17 0,18 0 0,0-17 16,0 70-1,0-70-15,0-1 0</inkml:trace>
  <inkml:trace contextRef="#ctx0" brushRef="#br0" timeOffset="1486.4981">8114 15946 0,'0'-18'187,"0"0"-171,0 1-16,0-1 15,-18 18-15,18-18 0,0 1 16,0-1 0,0 0-1,18 18-15,-18-17 16,18 17-1,-1 0-15,-17-18 0,18 18 63,-1 18-47,-17-1-16,0 1 15,18-18-15,-18 18 0,0-1 31,0 1-31,0 0 16,0-1 0,0 1-16,0 0 15,0-1-15,0 1 32,0-1-17,-18-17-15,1 18 0,-1-18 16,18 18-16,-17-18 0,17 17 15,-18-17-15,18 18 63,18-18 62,-1 0-125,-17 18 16,18-18-16,-1 0 0,1 0 0,0 0 0,-1 0 15,1 0-15,0 0 0,-1 0 16,1 0-16,0 0 0,-1 0 15,1 0-15,-1 0 32,1 0-32,0 0 15,-1 0-15,1 0 16,0 0 46,-18 17-46,17-17-16,1 0 0</inkml:trace>
  <inkml:trace contextRef="#ctx0" brushRef="#br0" timeOffset="2896.2996">8784 15928 0,'0'-18'31,"0"1"-15,0-1 62,18 18-63,-18-18-15,17 18 16,1 0-16,0-17 16,-1 17-1,1 0 1,0 0-1,-1 0-15,1 0 32,-18 17-32,18-17 0,-18 18 0,0 0 15,0-1 1,0 1-16,0 0 16,0-1-1,0 1 1,17-18 109,1 0-125,-1 0 62,1 0-30,-18 17-1,0 1-31,0 0 15,0-1-15,0 1 16,0 0-16,0-1 0,0 1 16,0 0-16,-18-18 0,1 0 0,17 17 0,-18 1 0,1-18 0,17 17 15,-18-17-15,0 0 0,18 18 0,-17 0 0,-1-18 16,0 0-16,1 0 125</inkml:trace>
  <inkml:trace contextRef="#ctx0" brushRef="#br0" timeOffset="4069.6607">9402 15893 0,'0'17'63,"-18"1"-63,0-18 0,18 18 0,0-1 0,-17-17 16,17 18-16,0-1 0,-18-17 15,18 18-15,0 0 0,0-1 16,0 1-1,0 0-15,0 17 47,0-17-31,18-18-16,-1 0 47,1 0-47,0 0 0,-1 0 15,1 0-15,-1 0 0,1 0 0,0 0 0,-1 0 16,1 0-16,0 0 0,-1 0 0,1 0 0,0 0 16,17 0-1</inkml:trace>
  <inkml:trace contextRef="#ctx0" brushRef="#br0" timeOffset="4455.8142">9578 16034 0,'0'17'16,"0"1"-1,0 0-15,0-1 0,0 1 0,0 0 0,0-1 16,0 1-16,0-1 0,0 1 0,0 0 0,0-1 0,0 1 0,0 0 16,0-1-16,0 1 0,0 0 0,0-1 0,0 1 0,0 0 0,0-1 0,0 18 15,0-17-15,0 17 0,0-17 0,0 0 0,0-1 0,18 1 0,-18 0 0,0-1 16,0 1-16,0-1 0,17-17 0,-17 18 15</inkml:trace>
  <inkml:trace contextRef="#ctx0" brushRef="#br0" timeOffset="5699.6193">10195 15875 0,'-17'0'0,"-1"0"0,0 0 0,1 0 15,-1 0-15,0 0 0,1 0 0,-1 0 16,1 0-16,-1 0 0,0 0 16,1 0-16,17 18 187,0-1-187,0 1 0,0 0 16,0-1-16,0 1 0,0-1 0,0 1 15,0 0-15,17-18 0,-17 17 0,0 1 0,0 0 16,0-1-16,18-17 109,0 0-109,-1 0 0,1 0 0,-1 0 16,-17-17-16,18 17 0,0 0 0,-1 0 78,1 0-62,-18 17-16,0 1 0,0 0 15,18-18-15,-18 17 16,-18 36 0,18-35-16,0-1 0,-18-17 0,18 18 15,-17 0-15,-1-1 0,18 1 0,0 0 0,-18-18 0,1 0 16,17 17-16,0 1 0,-18-18 0,18 18 0,-17-18 15,17 17-15,-18-17 79,18-17-48,0-1-16,0 0-15</inkml:trace>
  <inkml:trace contextRef="#ctx0" brushRef="#br0" timeOffset="6924.6029">10707 14640 0,'-18'0'46,"1"0"-30,-1 0 0,0 0-1,18 18-15,-17-18 0,-1 0 16,18 18-16,-18-18 0,18 17 16,0 1-16,-17-1 0,17 1 0,0 0 15,-18-18-15,18 17 0,0 1 0,0 0 0,0-1 16,0 1-16,0 0 0,0-1 0,0 1 0,0 35 15,0-36-15,0 1 0,0 0 0,0-1 0,0 54 16,0-53-16,0-1 16,0 1-16,0-1 0,0 1 0,0 0 15,0-1-15,0 1 16,18-18 31,-1 0-32,1 0-15,0 0 0,-18-18 0,123-52 32,-105 70-32,-18-18 0,17 18 0,-17-17 0,18 17 15,-18-18-15,18 18 0,-18-18 0,17 18 16,-17-17-16,0-1 0,0 0 0,0 1 16,18 17-16,-18-18 0,0 0 0,0 1 15,0-1-15,0 0 16,0 1-1,-18 17-15,1 0 0,-1 0 16,0 0-16,1 0 0,-1 0 0,0 0 16,1 0-16,-1 0 0,1 0 0,-1 0 15,0 0-15,1 0 16,17 17-16,-18-17 16</inkml:trace>
  <inkml:trace contextRef="#ctx0" brushRef="#br0" timeOffset="14057.4915">6862 14993 0,'17'0'63,"1"0"-63,-1 0 15,1-18-15,0 18 0,-1 0 16,1 0-16,0 0 0,-1 0 0,1 0 16,0 0-16,-1 0 0,1 0 0,-1 0 0,1 0 15,0 0-15,-1 0 0,1 0 0,0 0 0,-1 0 0,89 0 16,-35-17-16,-54 17 0,19 0 0,-19 0 0,1 0 16,0 0-16,-1 0 0,1 0 0,17-18 0,-17 18 0,17 0 0,-17 0 0,-1-18 0,177 1 15,-158 17-15,-19 0 0,89 0 16,-71 0-16,-17 0 0,0 0 0,-1 0 0,1 0 0,0 0 0,-1 0 0,89 0 15,-88 0-15,-1 0 0,1 0 0,0 0 0,-1 0 0,1 0 0,17 0 0,0 0 16,-17 0-16,0 17 0,-1-17 0,1 0 0,17 0 0,-17 0 16,-1 0-16,1 0 0,0 0 0,-1 0 0,1 0 0,0 0 0,-1 0 0,1 0 0,0 0 0,-1 0 15,1 18-15,0-18 0,-1 0 0,1 0 0,-1 0 0,1 0 0,0 0 16,-1 0-16,-17 18 0,18-18 0,0 0 0,-1 0 0,1 0 0,0 17 0,-1-17 16,1 0-16,-1 0 0,1 0 0,0 0 0,-18 18 0,17-18 0,1 0 0,0 0 0,-18 18 0,17-18 15,1 0-15,0 0 0,-1 0 0,1 0 0,-1 0 0,1 0 0,0 0 0,17 17 0,-17-17 0,-1 0 0,1 0 0,0 0 16,-1 0-16,1 18 0,0-18 0,34 0 0,-34 0 0,0 0 0,17 0 0,0 0 0,-17 0 0,0 18 0,17-18 0,0 0 15,0 0-15,1 0 0,-19 0 0,89 0 0,-35 0 0,-36 0 16,-17 0-16,-1 0 0,19 0 0,16 0 0,-16 0 0,70-36 0,-71 36 0,35 0 16,-52 0-16,0 0 0,-1 0 0,1 0 0,0 0 0,17 0 0,-18 0 0,19 0 0,-19 0 0,1 0 0,17 0 0,-17-17 0,17 17 15,-17 0-15,0 0 0,-1 0 0,1 0 0,35 0 0,-36 0 0,1 0 0,0 0 16,-1-18-16,1 18 0,0 0 0,-1 0 0,-17-18 0,18 18 0,-1 0 0,1 0 16,0 0-16,-1 0 78,1 0-63,0 0 32,-1 0-47,1 0 0,-18-17 16,18 17-16,-1 0 0,-17-18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4/13/2020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emf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</a:t>
            </a:r>
            <a:r>
              <a:rPr lang="en-US" sz="4800" dirty="0" smtClean="0"/>
              <a:t>445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/>
              <a:t>Lecture </a:t>
            </a:r>
            <a:r>
              <a:rPr lang="en-US" sz="4800" smtClean="0"/>
              <a:t>13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Decision Tree (part 2)</a:t>
            </a:r>
            <a:endParaRPr lang="en-US" sz="2000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181582"/>
            <a:ext cx="9997527" cy="525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141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753" y="1070816"/>
            <a:ext cx="9110098" cy="53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25" y="1119188"/>
            <a:ext cx="9323763" cy="53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0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996823"/>
            <a:ext cx="9477936" cy="563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963" y="871281"/>
            <a:ext cx="9646834" cy="57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9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866935"/>
            <a:ext cx="9807113" cy="548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11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784146"/>
            <a:ext cx="10219286" cy="59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9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476" y="889444"/>
            <a:ext cx="9580765" cy="586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26" y="865992"/>
            <a:ext cx="10076411" cy="574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603" y="1379150"/>
            <a:ext cx="7461972" cy="517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26" y="1003501"/>
            <a:ext cx="8779452" cy="571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26" y="1230284"/>
            <a:ext cx="10316456" cy="470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07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912816"/>
            <a:ext cx="9411220" cy="56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30" y="915691"/>
            <a:ext cx="9343419" cy="564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66" y="1119188"/>
            <a:ext cx="9359958" cy="546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119188"/>
            <a:ext cx="9439362" cy="543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5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603" y="1119188"/>
            <a:ext cx="8674677" cy="534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9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540" y="937477"/>
            <a:ext cx="8637616" cy="564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5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81" y="960446"/>
            <a:ext cx="8464002" cy="53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9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78" y="1234659"/>
            <a:ext cx="7815349" cy="53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695" y="681037"/>
            <a:ext cx="8652337" cy="548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5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754" y="774759"/>
            <a:ext cx="8695719" cy="56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8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48" y="1095409"/>
            <a:ext cx="9986703" cy="522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1813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537" y="769856"/>
            <a:ext cx="8947179" cy="579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9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498" y="950570"/>
            <a:ext cx="8708535" cy="557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8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484" y="1069818"/>
            <a:ext cx="8461490" cy="52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22" y="831005"/>
            <a:ext cx="9172575" cy="552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5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11" y="1119188"/>
            <a:ext cx="8219469" cy="52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759" y="775843"/>
            <a:ext cx="9215784" cy="59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9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888975"/>
            <a:ext cx="9310515" cy="56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4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23" y="1119188"/>
            <a:ext cx="8965450" cy="548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606" y="805315"/>
            <a:ext cx="8919383" cy="56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706972"/>
            <a:ext cx="9659562" cy="596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9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918" y="952516"/>
            <a:ext cx="9583882" cy="51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9275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970995"/>
            <a:ext cx="8964410" cy="56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3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47" y="877004"/>
            <a:ext cx="8421485" cy="567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03" y="1119188"/>
            <a:ext cx="8305280" cy="52709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70320" y="5270400"/>
              <a:ext cx="1517760" cy="72432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0960" y="5261040"/>
                <a:ext cx="1536480" cy="7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1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78942"/>
            <a:ext cx="9127375" cy="543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49" y="1041400"/>
            <a:ext cx="850392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4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33" y="1273663"/>
            <a:ext cx="8206481" cy="492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4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001467"/>
            <a:ext cx="9480839" cy="578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1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of 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Decision </a:t>
            </a:r>
            <a:r>
              <a:rPr lang="en-US" dirty="0"/>
              <a:t>trees can not </a:t>
            </a:r>
            <a:r>
              <a:rPr lang="en-US" dirty="0" smtClean="0"/>
              <a:t>easily capture </a:t>
            </a:r>
            <a:r>
              <a:rPr lang="en-US" dirty="0"/>
              <a:t>additive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For </a:t>
            </a:r>
            <a:r>
              <a:rPr lang="en-US" dirty="0"/>
              <a:t>example, as seen </a:t>
            </a:r>
            <a:r>
              <a:rPr lang="en-US" dirty="0" smtClean="0"/>
              <a:t>on next slide </a:t>
            </a:r>
            <a:r>
              <a:rPr lang="en-US" dirty="0"/>
              <a:t>on the left, a </a:t>
            </a:r>
            <a:r>
              <a:rPr lang="en-US" dirty="0" smtClean="0"/>
              <a:t>simple decision </a:t>
            </a:r>
            <a:r>
              <a:rPr lang="en-US" dirty="0"/>
              <a:t>boundary of the form </a:t>
            </a:r>
            <a:r>
              <a:rPr lang="en-US" i="1" dirty="0"/>
              <a:t>x</a:t>
            </a:r>
            <a:r>
              <a:rPr lang="en-US" dirty="0"/>
              <a:t>1 + </a:t>
            </a:r>
            <a:r>
              <a:rPr lang="en-US" i="1" dirty="0"/>
              <a:t>x</a:t>
            </a:r>
            <a:r>
              <a:rPr lang="en-US" dirty="0"/>
              <a:t>2 could only be approximately </a:t>
            </a:r>
            <a:r>
              <a:rPr lang="en-US" dirty="0" smtClean="0"/>
              <a:t>modeled through </a:t>
            </a:r>
            <a:r>
              <a:rPr lang="en-US" dirty="0"/>
              <a:t>the use of many splits, as each split can only consider one of </a:t>
            </a:r>
            <a:r>
              <a:rPr lang="en-US" i="1" dirty="0"/>
              <a:t>x</a:t>
            </a:r>
            <a:r>
              <a:rPr lang="en-US" dirty="0"/>
              <a:t>1 or</a:t>
            </a:r>
            <a:br>
              <a:rPr lang="en-US" dirty="0"/>
            </a:br>
            <a:r>
              <a:rPr lang="en-US" i="1" dirty="0"/>
              <a:t>x</a:t>
            </a:r>
            <a:r>
              <a:rPr lang="en-US" dirty="0"/>
              <a:t>2 at a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A </a:t>
            </a:r>
            <a:r>
              <a:rPr lang="en-US" dirty="0"/>
              <a:t>linear model on the other hand could directly derive </a:t>
            </a:r>
            <a:r>
              <a:rPr lang="en-US" dirty="0" smtClean="0"/>
              <a:t>this boundary</a:t>
            </a:r>
            <a:r>
              <a:rPr lang="en-US" dirty="0"/>
              <a:t>, as shown below right </a:t>
            </a:r>
            <a:endParaRPr lang="en-US" dirty="0" smtClean="0"/>
          </a:p>
          <a:p>
            <a:r>
              <a:rPr lang="en-US" dirty="0" smtClean="0">
                <a:solidFill>
                  <a:srgbClr val="C00000"/>
                </a:solidFill>
              </a:rPr>
              <a:t>Over fit is a terrible and common issue!!</a:t>
            </a:r>
          </a:p>
          <a:p>
            <a:pPr lvl="1"/>
            <a:r>
              <a:rPr lang="en-US" dirty="0" smtClean="0"/>
              <a:t>We will discuss how to fix that in the next lectures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32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of decision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619250"/>
            <a:ext cx="988695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48" y="1075998"/>
            <a:ext cx="9973368" cy="501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CART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Scikit</a:t>
            </a:r>
            <a:r>
              <a:rPr lang="en-US" dirty="0"/>
              <a:t>-Learn uses the </a:t>
            </a:r>
            <a:r>
              <a:rPr lang="en-US" i="1" dirty="0"/>
              <a:t>Classification And Regression Tree </a:t>
            </a:r>
            <a:r>
              <a:rPr lang="en-US" dirty="0"/>
              <a:t>(CART) algorithm to </a:t>
            </a:r>
            <a:r>
              <a:rPr lang="en-US" dirty="0" smtClean="0"/>
              <a:t>train Decision Trees </a:t>
            </a:r>
          </a:p>
          <a:p>
            <a:r>
              <a:rPr lang="en-US" dirty="0" smtClean="0"/>
              <a:t>The </a:t>
            </a:r>
            <a:r>
              <a:rPr lang="en-US" dirty="0"/>
              <a:t>idea is really quite simple: </a:t>
            </a:r>
            <a:endParaRPr lang="en-US" dirty="0" smtClean="0"/>
          </a:p>
          <a:p>
            <a:r>
              <a:rPr lang="en-US" dirty="0" smtClean="0"/>
              <a:t>The algorithm first </a:t>
            </a:r>
            <a:r>
              <a:rPr lang="en-US" dirty="0"/>
              <a:t>splits the training set in two subsets using a single feature </a:t>
            </a:r>
            <a:r>
              <a:rPr lang="en-US" i="1" dirty="0"/>
              <a:t>k </a:t>
            </a:r>
            <a:r>
              <a:rPr lang="en-US" dirty="0"/>
              <a:t>and a </a:t>
            </a:r>
            <a:r>
              <a:rPr lang="en-US" dirty="0" smtClean="0"/>
              <a:t>threshold 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k</a:t>
            </a:r>
            <a:r>
              <a:rPr lang="en-US" i="1" dirty="0" smtClean="0"/>
              <a:t> </a:t>
            </a:r>
            <a:r>
              <a:rPr lang="en-US" dirty="0"/>
              <a:t>(e.g., “petal length ≤ 2.45 cm</a:t>
            </a:r>
            <a:r>
              <a:rPr lang="en-US" dirty="0" smtClean="0"/>
              <a:t>”) </a:t>
            </a:r>
          </a:p>
          <a:p>
            <a:r>
              <a:rPr lang="en-US" dirty="0" smtClean="0"/>
              <a:t>How </a:t>
            </a:r>
            <a:r>
              <a:rPr lang="en-US" dirty="0"/>
              <a:t>does it choose </a:t>
            </a:r>
            <a:r>
              <a:rPr lang="en-US" i="1" dirty="0"/>
              <a:t>k </a:t>
            </a:r>
            <a:r>
              <a:rPr lang="en-US" dirty="0"/>
              <a:t>and </a:t>
            </a:r>
            <a:r>
              <a:rPr lang="en-US" i="1" dirty="0" err="1"/>
              <a:t>T</a:t>
            </a:r>
            <a:r>
              <a:rPr lang="en-US" i="1" baseline="-25000" dirty="0" err="1" smtClean="0"/>
              <a:t>k</a:t>
            </a:r>
            <a:r>
              <a:rPr lang="en-US" dirty="0" smtClean="0"/>
              <a:t>? (We discussed it in the last class)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searches for </a:t>
            </a:r>
            <a:r>
              <a:rPr lang="en-US" dirty="0" smtClean="0"/>
              <a:t>the pair </a:t>
            </a: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 </a:t>
            </a:r>
            <a:r>
              <a:rPr lang="en-US" i="1" dirty="0" err="1"/>
              <a:t>tk</a:t>
            </a:r>
            <a:r>
              <a:rPr lang="en-US" dirty="0"/>
              <a:t>) that produces the purest subsets (weighted by their size</a:t>
            </a:r>
            <a:r>
              <a:rPr lang="en-US" dirty="0" smtClean="0"/>
              <a:t>)</a:t>
            </a:r>
          </a:p>
          <a:p>
            <a:r>
              <a:rPr lang="en-US" dirty="0"/>
              <a:t>Once it has successfully split the training set in two, it splits the subsets using the</a:t>
            </a:r>
            <a:br>
              <a:rPr lang="en-US" dirty="0"/>
            </a:br>
            <a:r>
              <a:rPr lang="en-US" dirty="0"/>
              <a:t>same logic, then the sub-subsets and so on, </a:t>
            </a:r>
            <a:r>
              <a:rPr lang="en-US" dirty="0" smtClean="0"/>
              <a:t>recursively</a:t>
            </a:r>
          </a:p>
          <a:p>
            <a:r>
              <a:rPr lang="en-US" dirty="0" smtClean="0"/>
              <a:t>It stops the recursion </a:t>
            </a:r>
            <a:r>
              <a:rPr lang="en-US" dirty="0"/>
              <a:t>once it </a:t>
            </a:r>
            <a:r>
              <a:rPr lang="en-US" dirty="0" smtClean="0"/>
              <a:t>reaches </a:t>
            </a:r>
            <a:r>
              <a:rPr lang="en-US" dirty="0"/>
              <a:t>the maximum depth (defined by the </a:t>
            </a:r>
            <a:r>
              <a:rPr lang="en-US" dirty="0" err="1"/>
              <a:t>max_depth</a:t>
            </a:r>
            <a:r>
              <a:rPr lang="en-US" dirty="0"/>
              <a:t> </a:t>
            </a:r>
            <a:r>
              <a:rPr lang="en-US" dirty="0" smtClean="0"/>
              <a:t>hyper-parameter</a:t>
            </a:r>
            <a:r>
              <a:rPr lang="en-US" dirty="0"/>
              <a:t>), or if it </a:t>
            </a:r>
            <a:r>
              <a:rPr lang="en-US" dirty="0" smtClean="0"/>
              <a:t>cannot find </a:t>
            </a:r>
            <a:r>
              <a:rPr lang="en-US" dirty="0"/>
              <a:t>a split that will reduce </a:t>
            </a:r>
            <a:r>
              <a:rPr lang="en-US" dirty="0" smtClean="0"/>
              <a:t>impurity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53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Complexity of 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Suppose we have n examples and m features</a:t>
            </a:r>
          </a:p>
          <a:p>
            <a:r>
              <a:rPr lang="en-US" dirty="0" smtClean="0"/>
              <a:t>Decision </a:t>
            </a:r>
            <a:r>
              <a:rPr lang="en-US" dirty="0"/>
              <a:t>Trees are </a:t>
            </a:r>
            <a:r>
              <a:rPr lang="en-US" dirty="0" smtClean="0"/>
              <a:t>approximately </a:t>
            </a:r>
            <a:r>
              <a:rPr lang="en-US" dirty="0"/>
              <a:t>balanced, so traversing the Decision </a:t>
            </a:r>
            <a:r>
              <a:rPr lang="en-US" dirty="0" smtClean="0"/>
              <a:t>Tree requires </a:t>
            </a:r>
            <a:r>
              <a:rPr lang="en-US" dirty="0"/>
              <a:t>going through roughly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log</a:t>
            </a:r>
            <a:r>
              <a:rPr lang="en-US" dirty="0"/>
              <a:t>2(</a:t>
            </a:r>
            <a:r>
              <a:rPr lang="en-US" i="1" dirty="0"/>
              <a:t>m</a:t>
            </a:r>
            <a:r>
              <a:rPr lang="en-US" dirty="0"/>
              <a:t>)) </a:t>
            </a:r>
            <a:r>
              <a:rPr lang="en-US" dirty="0" smtClean="0"/>
              <a:t>nodes – the height of the tree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predictions are very fast, even when </a:t>
            </a:r>
            <a:r>
              <a:rPr lang="en-US" dirty="0" smtClean="0"/>
              <a:t>dealing </a:t>
            </a:r>
            <a:r>
              <a:rPr lang="en-US" dirty="0"/>
              <a:t>with large training </a:t>
            </a:r>
            <a:r>
              <a:rPr lang="en-US" dirty="0" smtClean="0"/>
              <a:t>sets</a:t>
            </a:r>
          </a:p>
          <a:p>
            <a:r>
              <a:rPr lang="en-US" dirty="0" smtClean="0"/>
              <a:t>However</a:t>
            </a:r>
            <a:r>
              <a:rPr lang="en-US" dirty="0"/>
              <a:t>, the training algorithm compares all </a:t>
            </a:r>
            <a:r>
              <a:rPr lang="en-US" dirty="0" smtClean="0"/>
              <a:t>features </a:t>
            </a:r>
          </a:p>
          <a:p>
            <a:r>
              <a:rPr lang="en-US" dirty="0" smtClean="0"/>
              <a:t>This </a:t>
            </a:r>
            <a:r>
              <a:rPr lang="en-US" dirty="0"/>
              <a:t>results in a training complexity of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/>
              <a:t>n </a:t>
            </a:r>
            <a:r>
              <a:rPr lang="en-US" dirty="0"/>
              <a:t>× </a:t>
            </a:r>
            <a:r>
              <a:rPr lang="en-US" i="1" dirty="0"/>
              <a:t>m log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 smtClean="0"/>
              <a:t>))</a:t>
            </a:r>
          </a:p>
          <a:p>
            <a:r>
              <a:rPr lang="en-US" dirty="0" smtClean="0"/>
              <a:t>For </a:t>
            </a:r>
            <a:r>
              <a:rPr lang="en-US" dirty="0"/>
              <a:t>small training sets (less than a few thousand instances), </a:t>
            </a:r>
            <a:r>
              <a:rPr lang="en-US" dirty="0" err="1"/>
              <a:t>Scikit</a:t>
            </a:r>
            <a:r>
              <a:rPr lang="en-US" dirty="0"/>
              <a:t>-Learn can speed </a:t>
            </a:r>
            <a:r>
              <a:rPr lang="en-US" dirty="0" smtClean="0"/>
              <a:t>up training </a:t>
            </a:r>
            <a:r>
              <a:rPr lang="en-US" dirty="0"/>
              <a:t>by presorting the data (set presort=True), but this slows down training </a:t>
            </a:r>
            <a:r>
              <a:rPr lang="en-US" dirty="0" smtClean="0"/>
              <a:t>considerably </a:t>
            </a:r>
            <a:r>
              <a:rPr lang="en-US" dirty="0"/>
              <a:t>for larger training </a:t>
            </a:r>
            <a:r>
              <a:rPr lang="en-US" dirty="0" smtClean="0"/>
              <a:t>sets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99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Regularization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Decision Trees make very few assumptions about the training data (as opposed to </a:t>
            </a:r>
            <a:r>
              <a:rPr lang="en-US" dirty="0" smtClean="0"/>
              <a:t>linear </a:t>
            </a:r>
            <a:r>
              <a:rPr lang="en-US" dirty="0"/>
              <a:t>models, which </a:t>
            </a:r>
            <a:r>
              <a:rPr lang="en-US" dirty="0" smtClean="0"/>
              <a:t>assume </a:t>
            </a:r>
            <a:r>
              <a:rPr lang="en-US" dirty="0"/>
              <a:t>that the data is </a:t>
            </a:r>
            <a:r>
              <a:rPr lang="en-US" dirty="0" smtClean="0"/>
              <a:t>linear)</a:t>
            </a:r>
          </a:p>
          <a:p>
            <a:r>
              <a:rPr lang="en-US" dirty="0" smtClean="0"/>
              <a:t>If left unconstrained</a:t>
            </a:r>
            <a:r>
              <a:rPr lang="en-US" dirty="0"/>
              <a:t>, the tree structure will adapt itself to the training data, fitting it </a:t>
            </a:r>
            <a:r>
              <a:rPr lang="en-US" dirty="0" smtClean="0"/>
              <a:t>very closely</a:t>
            </a:r>
            <a:r>
              <a:rPr lang="en-US" dirty="0"/>
              <a:t>, and most likely overfitting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The </a:t>
            </a:r>
            <a:r>
              <a:rPr lang="en-US" dirty="0" err="1"/>
              <a:t>DecisionTreeClassifier</a:t>
            </a:r>
            <a:r>
              <a:rPr lang="en-US" dirty="0"/>
              <a:t> class has a few </a:t>
            </a:r>
            <a:r>
              <a:rPr lang="en-US" dirty="0" smtClean="0"/>
              <a:t>parameters </a:t>
            </a:r>
            <a:r>
              <a:rPr lang="en-US" dirty="0"/>
              <a:t>that similarly </a:t>
            </a:r>
            <a:r>
              <a:rPr lang="en-US" dirty="0" smtClean="0"/>
              <a:t>restrict the </a:t>
            </a:r>
            <a:r>
              <a:rPr lang="en-US" dirty="0"/>
              <a:t>shape of the Decision </a:t>
            </a:r>
            <a:r>
              <a:rPr lang="en-US" dirty="0" smtClean="0"/>
              <a:t>Tree:</a:t>
            </a:r>
          </a:p>
          <a:p>
            <a:pPr lvl="1"/>
            <a:r>
              <a:rPr lang="en-US" dirty="0" err="1" smtClean="0"/>
              <a:t>max_depth</a:t>
            </a:r>
            <a:r>
              <a:rPr lang="en-US" dirty="0" smtClean="0"/>
              <a:t> – </a:t>
            </a:r>
            <a:r>
              <a:rPr lang="en-US" dirty="0"/>
              <a:t>maximum depth of the Decision Tree</a:t>
            </a:r>
            <a:endParaRPr lang="en-US" dirty="0" smtClean="0"/>
          </a:p>
          <a:p>
            <a:pPr lvl="1"/>
            <a:r>
              <a:rPr lang="en-US" dirty="0" err="1" smtClean="0"/>
              <a:t>min_samples_split</a:t>
            </a:r>
            <a:r>
              <a:rPr lang="en-US" dirty="0" smtClean="0"/>
              <a:t> – the </a:t>
            </a:r>
            <a:r>
              <a:rPr lang="en-US" dirty="0"/>
              <a:t>minimum number of </a:t>
            </a:r>
            <a:r>
              <a:rPr lang="en-US" dirty="0" smtClean="0"/>
              <a:t>samples </a:t>
            </a:r>
            <a:r>
              <a:rPr lang="en-US" dirty="0"/>
              <a:t>a node must have before it can be </a:t>
            </a:r>
            <a:r>
              <a:rPr lang="en-US" dirty="0" smtClean="0"/>
              <a:t>split)</a:t>
            </a:r>
          </a:p>
          <a:p>
            <a:pPr lvl="1"/>
            <a:r>
              <a:rPr lang="en-US" dirty="0" err="1" smtClean="0"/>
              <a:t>min_samples_leaf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the </a:t>
            </a:r>
            <a:r>
              <a:rPr lang="en-US" dirty="0"/>
              <a:t>minimum </a:t>
            </a:r>
            <a:r>
              <a:rPr lang="en-US" dirty="0" smtClean="0"/>
              <a:t>number </a:t>
            </a:r>
            <a:r>
              <a:rPr lang="en-US" dirty="0"/>
              <a:t>of samples a leaf node must have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min_weight_fraction_leaf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same as </a:t>
            </a:r>
            <a:r>
              <a:rPr lang="en-US" dirty="0" err="1" smtClean="0"/>
              <a:t>min_samples_leaf</a:t>
            </a:r>
            <a:r>
              <a:rPr lang="en-US" dirty="0" smtClean="0"/>
              <a:t> </a:t>
            </a:r>
            <a:r>
              <a:rPr lang="en-US" dirty="0"/>
              <a:t>but expressed as a fraction of the total number of weighted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5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Decision Tree 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1233181"/>
            <a:ext cx="771632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15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236" y="1082848"/>
            <a:ext cx="5593629" cy="49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85" y="1313949"/>
            <a:ext cx="4448175" cy="412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25" y="1988503"/>
            <a:ext cx="5495174" cy="26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0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991" y="970227"/>
            <a:ext cx="7344831" cy="501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67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763" y="1218293"/>
            <a:ext cx="7203059" cy="46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6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591" y="1329294"/>
            <a:ext cx="6663671" cy="461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968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17" y="972197"/>
            <a:ext cx="7554529" cy="499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133966"/>
            <a:ext cx="7403321" cy="520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46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1295851"/>
            <a:ext cx="7170473" cy="499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82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42" y="1660210"/>
            <a:ext cx="6455306" cy="47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737" y="1152850"/>
            <a:ext cx="7027095" cy="494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475" y="840125"/>
            <a:ext cx="7682104" cy="565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57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50" y="1025231"/>
            <a:ext cx="7806037" cy="54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use impurity to decide if a feature is important</a:t>
            </a:r>
          </a:p>
          <a:p>
            <a:pPr lvl="1"/>
            <a:r>
              <a:rPr lang="en-US" dirty="0" smtClean="0"/>
              <a:t>Larger impurity means the feature is not good</a:t>
            </a:r>
          </a:p>
          <a:p>
            <a:pPr lvl="1"/>
            <a:r>
              <a:rPr lang="en-US" dirty="0" smtClean="0"/>
              <a:t>Gives hints about the importance of the feature for classification </a:t>
            </a:r>
          </a:p>
          <a:p>
            <a:r>
              <a:rPr lang="en-US" dirty="0" smtClean="0"/>
              <a:t>We can set a threshold for keeping a feature </a:t>
            </a:r>
          </a:p>
          <a:p>
            <a:r>
              <a:rPr lang="en-US" dirty="0" smtClean="0"/>
              <a:t>Thus we can use decision tree for selecting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97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97" y="1186722"/>
            <a:ext cx="6798043" cy="472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37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28" y="957963"/>
            <a:ext cx="7498557" cy="52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23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16" y="1034151"/>
            <a:ext cx="7200968" cy="502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58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89" y="855756"/>
            <a:ext cx="7775761" cy="54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86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40" y="947651"/>
            <a:ext cx="6817528" cy="504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49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 we do?</a:t>
            </a:r>
          </a:p>
          <a:p>
            <a:pPr lvl="1"/>
            <a:r>
              <a:rPr lang="en-US" dirty="0" smtClean="0"/>
              <a:t>Use SVM?</a:t>
            </a:r>
          </a:p>
          <a:p>
            <a:pPr lvl="2"/>
            <a:r>
              <a:rPr lang="en-US" dirty="0" smtClean="0"/>
              <a:t>Very expensive for large datasets</a:t>
            </a:r>
          </a:p>
          <a:p>
            <a:pPr lvl="1"/>
            <a:r>
              <a:rPr lang="en-US" dirty="0" smtClean="0"/>
              <a:t>Linear Regression?</a:t>
            </a:r>
          </a:p>
          <a:p>
            <a:pPr lvl="2"/>
            <a:r>
              <a:rPr lang="en-US" dirty="0" smtClean="0"/>
              <a:t>Inaccurate</a:t>
            </a:r>
          </a:p>
          <a:p>
            <a:pPr lvl="1"/>
            <a:r>
              <a:rPr lang="en-US" dirty="0" smtClean="0"/>
              <a:t>Something else?</a:t>
            </a:r>
          </a:p>
          <a:p>
            <a:pPr lvl="2"/>
            <a:r>
              <a:rPr lang="en-US" dirty="0" smtClean="0"/>
              <a:t>Lets see…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08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131" y="1194608"/>
            <a:ext cx="6447694" cy="44009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630"/>
            <a:ext cx="5904683" cy="43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924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000" y="1291682"/>
            <a:ext cx="7194146" cy="491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223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36" y="1063903"/>
            <a:ext cx="7045117" cy="544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26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285359"/>
            <a:ext cx="8675515" cy="471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597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Dealing with missing values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949" y="1135293"/>
            <a:ext cx="96583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1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54" y="1006607"/>
            <a:ext cx="10141527" cy="55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0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71" y="1126652"/>
            <a:ext cx="7936316" cy="52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31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24" y="932185"/>
            <a:ext cx="10532894" cy="57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42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594" y="867368"/>
            <a:ext cx="9495017" cy="521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79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249" y="897429"/>
            <a:ext cx="9918875" cy="54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89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5" y="1119188"/>
            <a:ext cx="9010996" cy="49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59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27" y="1045851"/>
            <a:ext cx="9601200" cy="531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29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021856"/>
            <a:ext cx="9652503" cy="540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20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25" y="965147"/>
            <a:ext cx="9676015" cy="532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74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452" y="1296480"/>
            <a:ext cx="9304098" cy="505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8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1200150"/>
            <a:ext cx="9639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71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18" y="790503"/>
            <a:ext cx="9967629" cy="547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947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598" y="901420"/>
            <a:ext cx="9789512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1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624" y="904145"/>
            <a:ext cx="9886928" cy="551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416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58" y="805728"/>
            <a:ext cx="9879921" cy="56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604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364" y="886431"/>
            <a:ext cx="9509760" cy="530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311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68" y="1067699"/>
            <a:ext cx="8787523" cy="528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36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312" y="1119188"/>
            <a:ext cx="7147269" cy="51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926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862" y="781697"/>
            <a:ext cx="7847600" cy="57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1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95" y="1220599"/>
            <a:ext cx="9053229" cy="503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933" y="1002336"/>
            <a:ext cx="9894119" cy="54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59" y="1385689"/>
            <a:ext cx="8775383" cy="44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558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42" y="1208261"/>
            <a:ext cx="8052083" cy="505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59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524" y="1119188"/>
            <a:ext cx="9398905" cy="509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59" y="1290299"/>
            <a:ext cx="9377516" cy="513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6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935" y="1029045"/>
            <a:ext cx="9085358" cy="50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85" y="866789"/>
            <a:ext cx="9233449" cy="542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53" y="939667"/>
            <a:ext cx="9204635" cy="534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60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171" y="773223"/>
            <a:ext cx="9429491" cy="592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54" y="681037"/>
            <a:ext cx="10530320" cy="59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3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14" y="847325"/>
            <a:ext cx="8723775" cy="54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76" y="788460"/>
            <a:ext cx="7406034" cy="547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2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18" y="1289604"/>
            <a:ext cx="10538893" cy="482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19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451" y="746959"/>
            <a:ext cx="8670954" cy="57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31" y="1119188"/>
            <a:ext cx="7933373" cy="514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11" y="1119188"/>
            <a:ext cx="8001173" cy="50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57" y="1119188"/>
            <a:ext cx="7150591" cy="48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669" y="1119188"/>
            <a:ext cx="7752484" cy="50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4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137" y="996983"/>
            <a:ext cx="8367886" cy="548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039" y="1183026"/>
            <a:ext cx="8368233" cy="53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36" y="1049832"/>
            <a:ext cx="8036502" cy="537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4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240" y="1033609"/>
            <a:ext cx="7437207" cy="482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48" y="1024430"/>
            <a:ext cx="7877435" cy="542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9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304979"/>
            <a:ext cx="9453476" cy="50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08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985" y="1182674"/>
            <a:ext cx="7634720" cy="48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8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82" y="1250783"/>
            <a:ext cx="7689533" cy="47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716" y="988675"/>
            <a:ext cx="8124305" cy="549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37" y="904837"/>
            <a:ext cx="9191885" cy="522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0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183" y="681037"/>
            <a:ext cx="10065934" cy="563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87" y="1119189"/>
            <a:ext cx="8471677" cy="52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45" y="819242"/>
            <a:ext cx="9685973" cy="553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95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67" y="681037"/>
            <a:ext cx="9566131" cy="549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7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08" y="908995"/>
            <a:ext cx="9416329" cy="56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85" y="822961"/>
            <a:ext cx="8998223" cy="55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9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Dealing with missing values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87" y="1440803"/>
            <a:ext cx="8932199" cy="47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111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19" y="892383"/>
            <a:ext cx="9887816" cy="56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9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053" y="788009"/>
            <a:ext cx="9842876" cy="57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7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718" y="1022870"/>
            <a:ext cx="8769334" cy="53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828" y="794184"/>
            <a:ext cx="9846339" cy="569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4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38" y="912510"/>
            <a:ext cx="9486249" cy="569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776" y="918509"/>
            <a:ext cx="9647959" cy="56385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749680" y="5581800"/>
              <a:ext cx="254160" cy="177840"/>
            </p14:xfrm>
          </p:contentPart>
        </mc:Choice>
        <mc:Fallback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40320" y="5572440"/>
                <a:ext cx="272880" cy="1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29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005" y="979358"/>
            <a:ext cx="9752475" cy="587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39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988923"/>
            <a:ext cx="9339176" cy="54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146" y="1122219"/>
            <a:ext cx="8696444" cy="511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Decision Tree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79" y="970146"/>
            <a:ext cx="9649171" cy="55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872</Words>
  <Application>Microsoft Office PowerPoint</Application>
  <PresentationFormat>Widescreen</PresentationFormat>
  <Paragraphs>175</Paragraphs>
  <Slides>138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138</vt:i4>
      </vt:variant>
    </vt:vector>
  </HeadingPairs>
  <TitlesOfParts>
    <vt:vector size="142" baseType="lpstr">
      <vt:lpstr>Arial</vt:lpstr>
      <vt:lpstr>Calibri</vt:lpstr>
      <vt:lpstr>Calibri Light</vt:lpstr>
      <vt:lpstr>Office Theme</vt:lpstr>
      <vt:lpstr>CSE 445 Lecture 13</vt:lpstr>
      <vt:lpstr>Feature selection</vt:lpstr>
      <vt:lpstr>Feature selection</vt:lpstr>
      <vt:lpstr>Dealing with missing values</vt:lpstr>
      <vt:lpstr>Dealing with missing values</vt:lpstr>
      <vt:lpstr>Dealing with missing values</vt:lpstr>
      <vt:lpstr>Dealing with missing values</vt:lpstr>
      <vt:lpstr>PowerPoint Presentation</vt:lpstr>
      <vt:lpstr>Dealing with missing values</vt:lpstr>
      <vt:lpstr>Dealing with missing values</vt:lpstr>
      <vt:lpstr>Dealing with missing values</vt:lpstr>
      <vt:lpstr>Dealing with missing values</vt:lpstr>
      <vt:lpstr>Dealing with missing values</vt:lpstr>
      <vt:lpstr>Dealing with missing values</vt:lpstr>
      <vt:lpstr>CART Algorithm</vt:lpstr>
      <vt:lpstr>Complexity of the algorithm</vt:lpstr>
      <vt:lpstr>Regularization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Decision Tree Regression</vt:lpstr>
      <vt:lpstr>Problems of decision tree</vt:lpstr>
      <vt:lpstr>Problems of decision tree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153</cp:revision>
  <dcterms:created xsi:type="dcterms:W3CDTF">2018-11-03T12:07:21Z</dcterms:created>
  <dcterms:modified xsi:type="dcterms:W3CDTF">2020-04-13T04:57:39Z</dcterms:modified>
</cp:coreProperties>
</file>